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4"/>
  </p:normalViewPr>
  <p:slideViewPr>
    <p:cSldViewPr snapToGrid="0" snapToObjects="1">
      <p:cViewPr varScale="1">
        <p:scale>
          <a:sx n="65" d="100"/>
          <a:sy n="65" d="100"/>
        </p:scale>
        <p:origin x="168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84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attractcustomersnow.com/bestleadmagnet/" TargetMode="Externa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Relationship Id="rId3" Type="http://schemas.openxmlformats.org/officeDocument/2006/relationships/hyperlink" Target="https://attractcustomersnow.com/bestleadmagnet/" TargetMode="Externa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s://attractcustomersnow.com/bestleadmagnet/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Look for customers who are already looking for you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937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66850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214738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49681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599605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1577307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127687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return with elixir</a:t>
            </a:r>
          </a:p>
        </p:txBody>
      </p:sp>
    </p:spTree>
    <p:extLst>
      <p:ext uri="{BB962C8B-B14F-4D97-AF65-F5344CB8AC3E}">
        <p14:creationId xmlns:p14="http://schemas.microsoft.com/office/powerpoint/2010/main" val="711487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77617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Facebook is the world’s largest word of mouth marketing platform and should be used that way</a:t>
            </a:r>
            <a:br/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753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141639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2065799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it takes to make your ads profitable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Mindset Secrets of the most successful Facebook advertisers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What you have to do and the biggest mistakes to avoid</a:t>
            </a:r>
          </a:p>
        </p:txBody>
      </p:sp>
    </p:spTree>
    <p:extLst>
      <p:ext uri="{BB962C8B-B14F-4D97-AF65-F5344CB8AC3E}">
        <p14:creationId xmlns:p14="http://schemas.microsoft.com/office/powerpoint/2010/main" val="56284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Facebook Post: https://www.facebook.com/LikeBret/posts/973427412711852</a:t>
            </a:r>
          </a:p>
          <a:p>
            <a:endParaRPr/>
          </a:p>
          <a:p>
            <a:r>
              <a:t>Highest Converting Lead Magnets Chart </a:t>
            </a:r>
            <a:r>
              <a:rPr u="sng">
                <a:hlinkClick r:id="rId3"/>
              </a:rPr>
              <a:t>https://attractcustomersnow.com/bestleadmagnet/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6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Facebook Post: https://www.facebook.com/LikeBret/posts/973427412711852</a:t>
            </a:r>
          </a:p>
          <a:p>
            <a:endParaRPr/>
          </a:p>
          <a:p>
            <a:r>
              <a:t>Highest Converting Lead Magnets Chart </a:t>
            </a:r>
            <a:r>
              <a:rPr u="sng">
                <a:hlinkClick r:id="rId3"/>
              </a:rPr>
              <a:t>https://attractcustomersnow.com/bestleadmagnet/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218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Facebook Post: https://www.facebook.com/LikeBret/posts/973427412711852</a:t>
            </a:r>
          </a:p>
          <a:p>
            <a:endParaRPr/>
          </a:p>
          <a:p>
            <a:r>
              <a:t>Highest Converting Lead Magnets Chart </a:t>
            </a:r>
            <a:r>
              <a:rPr u="sng">
                <a:hlinkClick r:id="rId3"/>
              </a:rPr>
              <a:t>https://attractcustomersnow.com/bestleadmagnet/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268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986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Facebook is the world’s largest word of mouth marketing platform and should be used that way</a:t>
            </a:r>
            <a:br/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581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Facebook is the world’s largest word of mouth marketing platform and should be used that way</a:t>
            </a:r>
            <a:br/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803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Facebook is the world’s largest word of mouth marketing platform and should be used that way</a:t>
            </a:r>
            <a:br/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664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Look for customers who are already looking for you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894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 success of your ads &amp; marketing is directly proportional to the perceived value you create for your customers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Sign up for my newsletter - no perceived value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Sign up for my free webinar - also no perceived value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Create stunning viral Facebook ads in minutes with your free template click here to download now. - if thats targeted to the right audience it can work GREAT!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42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1517604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Marketing is about motivating your customers to take action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“Sign up for my newsletter’ isn’t motivating because it doesn’t tell the customer what value they will get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682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Look for customers who are already looking for you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590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Look for customers who are already looking for you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347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Making Great Ads Can Be Easy if you follow this formula.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007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1597656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183005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71985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188933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10 Profitable Mindsets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of Top Facebook Marketers</a:t>
            </a:r>
          </a:p>
        </p:txBody>
      </p:sp>
    </p:spTree>
    <p:extLst>
      <p:ext uri="{BB962C8B-B14F-4D97-AF65-F5344CB8AC3E}">
        <p14:creationId xmlns:p14="http://schemas.microsoft.com/office/powerpoint/2010/main" val="133593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10 Profitable Mindsets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of Top Facebook Marketers</a:t>
            </a:r>
          </a:p>
        </p:txBody>
      </p:sp>
    </p:spTree>
    <p:extLst>
      <p:ext uri="{BB962C8B-B14F-4D97-AF65-F5344CB8AC3E}">
        <p14:creationId xmlns:p14="http://schemas.microsoft.com/office/powerpoint/2010/main" val="117478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You will have to talk with customers every day to really understand the needs of your customers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181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Where to get awesome free images: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Little Visuals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Unsplash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New Old Stock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Picjumbo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Gratisography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Getrefe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Jay Mantri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Picography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Startup Stock Photos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Life of Pix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Pexels </a:t>
            </a:r>
          </a:p>
          <a:p>
            <a:pPr defTabSz="5461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Superfamous </a:t>
            </a:r>
          </a:p>
        </p:txBody>
      </p:sp>
    </p:spTree>
    <p:extLst>
      <p:ext uri="{BB962C8B-B14F-4D97-AF65-F5344CB8AC3E}">
        <p14:creationId xmlns:p14="http://schemas.microsoft.com/office/powerpoint/2010/main" val="116264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1036319" y="1960879"/>
            <a:ext cx="10027922" cy="1391921"/>
          </a:xfrm>
          <a:prstGeom prst="rect">
            <a:avLst/>
          </a:prstGeom>
          <a:ln w="12700">
            <a:miter lim="400000"/>
          </a:ln>
          <a:effectLst>
            <a:outerShdw blurRad="25400" dist="25400" dir="2700000" rotWithShape="0">
              <a:srgbClr val="000000"/>
            </a:outerShdw>
          </a:effectLst>
        </p:spPr>
        <p:txBody>
          <a:bodyPr lIns="40640" tIns="40640" rIns="40640" bIns="40640" anchor="ctr"/>
          <a:lstStyle/>
          <a:p>
            <a:pPr algn="l" defTabSz="582506">
              <a:lnSpc>
                <a:spcPct val="80000"/>
              </a:lnSpc>
              <a:defRPr sz="10600" b="1" spc="-530">
                <a:solidFill>
                  <a:srgbClr val="6060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005839" y="3718559"/>
            <a:ext cx="10027922" cy="2997201"/>
          </a:xfrm>
          <a:prstGeom prst="rect">
            <a:avLst/>
          </a:prstGeom>
          <a:effectLst>
            <a:outerShdw blurRad="25400" dist="12700" dir="2700000" rotWithShape="0">
              <a:srgbClr val="000000"/>
            </a:outerShdw>
          </a:effectLst>
        </p:spPr>
        <p:txBody>
          <a:bodyPr lIns="40640" tIns="40640" rIns="40640" bIns="40640" anchor="t"/>
          <a:lstStyle>
            <a:lvl1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53810" y="8168640"/>
            <a:ext cx="297181" cy="309881"/>
          </a:xfrm>
          <a:prstGeom prst="rect">
            <a:avLst/>
          </a:prstGeom>
        </p:spPr>
        <p:txBody>
          <a:bodyPr lIns="40640" tIns="40640" rIns="40640" bIns="40640"/>
          <a:lstStyle>
            <a:lvl1pPr defTabSz="582506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Title &amp; Sub-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345439" y="2854960"/>
            <a:ext cx="12293601" cy="955041"/>
          </a:xfrm>
          <a:prstGeom prst="rect">
            <a:avLst/>
          </a:prstGeom>
          <a:effectLst>
            <a:outerShdw blurRad="25400" dist="25400" dir="2700000" rotWithShape="0">
              <a:srgbClr val="000000"/>
            </a:outerShdw>
          </a:effectLst>
        </p:spPr>
        <p:txBody>
          <a:bodyPr lIns="40640" tIns="40640" rIns="40640" bIns="40640" anchor="b"/>
          <a:lstStyle>
            <a:lvl1pPr defTabSz="582506">
              <a:lnSpc>
                <a:spcPct val="80000"/>
              </a:lnSpc>
              <a:defRPr sz="10600" b="1" cap="all" spc="-53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355599" y="4460240"/>
            <a:ext cx="12293601" cy="2997201"/>
          </a:xfrm>
          <a:prstGeom prst="rect">
            <a:avLst/>
          </a:prstGeom>
          <a:effectLst>
            <a:outerShdw blurRad="25400" dist="12700" dir="2700000" rotWithShape="0">
              <a:srgbClr val="000000"/>
            </a:outerShdw>
          </a:effectLst>
        </p:spPr>
        <p:txBody>
          <a:bodyPr lIns="40640" tIns="40640" rIns="40640" bIns="40640" anchor="t"/>
          <a:lstStyle>
            <a:lvl1pPr marL="0" indent="0" algn="ctr" defTabSz="582506">
              <a:spcBef>
                <a:spcPts val="0"/>
              </a:spcBef>
              <a:buSzTx/>
              <a:buNone/>
              <a:defRPr sz="4800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0" algn="ctr" defTabSz="582506">
              <a:spcBef>
                <a:spcPts val="0"/>
              </a:spcBef>
              <a:buSzTx/>
              <a:buNone/>
              <a:defRPr sz="4800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0" algn="ctr" defTabSz="582506">
              <a:spcBef>
                <a:spcPts val="0"/>
              </a:spcBef>
              <a:buSzTx/>
              <a:buNone/>
              <a:defRPr sz="4800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0" algn="ctr" defTabSz="582506">
              <a:spcBef>
                <a:spcPts val="0"/>
              </a:spcBef>
              <a:buSzTx/>
              <a:buNone/>
              <a:defRPr sz="4800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0" algn="ctr" defTabSz="582506">
              <a:spcBef>
                <a:spcPts val="0"/>
              </a:spcBef>
              <a:buSzTx/>
              <a:buNone/>
              <a:defRPr sz="4800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6353810" y="8168640"/>
            <a:ext cx="297181" cy="309881"/>
          </a:xfrm>
          <a:prstGeom prst="rect">
            <a:avLst/>
          </a:prstGeom>
        </p:spPr>
        <p:txBody>
          <a:bodyPr lIns="40640" tIns="40640" rIns="40640" bIns="40640">
            <a:normAutofit/>
          </a:bodyPr>
          <a:lstStyle>
            <a:lvl1pPr defTabSz="582506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578100" y="2447925"/>
            <a:ext cx="7848600" cy="24765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2578100" y="4991100"/>
            <a:ext cx="7848600" cy="847725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body" sz="half" idx="1"/>
          </p:nvPr>
        </p:nvSpPr>
        <p:spPr>
          <a:xfrm>
            <a:off x="1005839" y="3718559"/>
            <a:ext cx="10027922" cy="2997201"/>
          </a:xfrm>
          <a:prstGeom prst="rect">
            <a:avLst/>
          </a:prstGeom>
          <a:effectLst>
            <a:outerShdw blurRad="25400" dist="12700" dir="2700000" rotWithShape="0">
              <a:srgbClr val="000000"/>
            </a:outerShdw>
          </a:effectLst>
        </p:spPr>
        <p:txBody>
          <a:bodyPr lIns="40640" tIns="40640" rIns="40640" bIns="40640" anchor="t"/>
          <a:lstStyle>
            <a:lvl1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541866" indent="-541866" defTabSz="582506">
              <a:spcBef>
                <a:spcPts val="0"/>
              </a:spcBef>
              <a:buSzPct val="125000"/>
              <a:defRPr sz="4800" spc="-96">
                <a:solidFill>
                  <a:srgbClr val="00A3D7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6353810" y="8168640"/>
            <a:ext cx="297181" cy="309881"/>
          </a:xfrm>
          <a:prstGeom prst="rect">
            <a:avLst/>
          </a:prstGeom>
        </p:spPr>
        <p:txBody>
          <a:bodyPr lIns="40640" tIns="40640" rIns="40640" bIns="40640">
            <a:normAutofit/>
          </a:bodyPr>
          <a:lstStyle>
            <a:lvl1pPr defTabSz="582506">
              <a:defRPr sz="1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123RF.com" TargetMode="External"/><Relationship Id="rId4" Type="http://schemas.openxmlformats.org/officeDocument/2006/relationships/hyperlink" Target="http://flickr.com" TargetMode="External"/><Relationship Id="rId5" Type="http://schemas.openxmlformats.org/officeDocument/2006/relationships/hyperlink" Target="http://pexels.com" TargetMode="External"/><Relationship Id="rId6" Type="http://schemas.openxmlformats.org/officeDocument/2006/relationships/hyperlink" Target="http://pixabay.com" TargetMode="External"/><Relationship Id="rId7" Type="http://schemas.openxmlformats.org/officeDocument/2006/relationships/hyperlink" Target="http://stocksnap.io" TargetMode="External"/><Relationship Id="rId8" Type="http://schemas.openxmlformats.org/officeDocument/2006/relationships/hyperlink" Target="http://unsplash.com" TargetMode="External"/><Relationship Id="rId9" Type="http://schemas.openxmlformats.org/officeDocument/2006/relationships/hyperlink" Target="http://newoldstock.com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retGevent_Bret-74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19030" y="-1152120"/>
            <a:ext cx="16442860" cy="1096324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422980" y="6395226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7275" y="6146859"/>
            <a:ext cx="13270823" cy="3273802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46100">
              <a:defRPr sz="7000" spc="0">
                <a:solidFill>
                  <a:srgbClr val="FFFFFF"/>
                </a:solidFill>
                <a:latin typeface="Nanami Rounded ExtraLight"/>
                <a:ea typeface="Nanami Rounded ExtraLight"/>
                <a:cs typeface="Nanami Rounded ExtraLight"/>
                <a:sym typeface="Nanami Rounded ExtraLight"/>
              </a:defRPr>
            </a:pPr>
            <a:r>
              <a:t>Create Your High Converting</a:t>
            </a:r>
          </a:p>
          <a:p>
            <a:pPr defTabSz="546100">
              <a:defRPr sz="104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pPr>
            <a:r>
              <a:t>Signature Talk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usinessman and The road to success concep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5753" y="-96785"/>
            <a:ext cx="14728668" cy="994717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422980" y="6470956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-17998" y="7003492"/>
            <a:ext cx="13270824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What You Will Learn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342445" y="60251"/>
            <a:ext cx="12319909" cy="1676361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61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Your Hero’s Journey Story Outline</a:t>
            </a:r>
          </a:p>
        </p:txBody>
      </p:sp>
      <p:sp>
        <p:nvSpPr>
          <p:cNvPr id="207" name="Shape 207"/>
          <p:cNvSpPr/>
          <p:nvPr/>
        </p:nvSpPr>
        <p:spPr>
          <a:xfrm>
            <a:off x="886277" y="2953610"/>
            <a:ext cx="11522388" cy="51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Ordinary World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Call To Adventure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Major Challenge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Confront Biggest Fear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The Reward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Return With The Elixir (Formula/solution)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Paint Customers’ New Future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Happy attentive attende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47726" y="-142346"/>
            <a:ext cx="15057438" cy="1003829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(Your) Hero’s Journey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Blurred Crow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7421" y="-68887"/>
            <a:ext cx="15196313" cy="989137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Ordinary World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1934918_528008760702076_2346784833907558640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1494" y="-79723"/>
            <a:ext cx="13380426" cy="1002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Call To Adventure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10400866_528008840702068_411051570893319551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2963" y="-40994"/>
            <a:ext cx="14934880" cy="1011498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Major Challenge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363_528008810702071_288934124767326146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987" y="-140990"/>
            <a:ext cx="13380774" cy="1003558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Confront Biggest Fear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1238146_528009034035382_1389162387618632831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0499" y="0"/>
            <a:ext cx="14622093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The Reward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10009863_528008757368743_5226038777003109239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279" y="-154980"/>
            <a:ext cx="13280185" cy="9960139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494394" y="7057074"/>
            <a:ext cx="12158839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-61598" y="7057073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Return With Elixir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BretGevent_MicShots-57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36320" y="-69315"/>
            <a:ext cx="14836534" cy="989223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422980" y="7568048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12060" y="7568048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Customer’s New Future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342445" y="60251"/>
            <a:ext cx="12319909" cy="1676361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9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Signature Talk Outline</a:t>
            </a:r>
          </a:p>
        </p:txBody>
      </p:sp>
      <p:sp>
        <p:nvSpPr>
          <p:cNvPr id="161" name="Shape 161"/>
          <p:cNvSpPr/>
          <p:nvPr/>
        </p:nvSpPr>
        <p:spPr>
          <a:xfrm>
            <a:off x="886277" y="2229710"/>
            <a:ext cx="11522388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Why You Should Watch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What You Will Learn</a:t>
            </a:r>
          </a:p>
          <a:p>
            <a:pPr algn="l">
              <a:buClr>
                <a:srgbClr val="000000"/>
              </a:buClr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Seed Your Offer 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Hero’s Journey Story</a:t>
            </a:r>
          </a:p>
          <a:p>
            <a:pPr lvl="1" algn="l"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Unique Step-by-Step process/solution/formula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High Value Lesson</a:t>
            </a:r>
          </a:p>
          <a:p>
            <a:pPr lvl="1" algn="l">
              <a:buClr>
                <a:srgbClr val="000000"/>
              </a:buClr>
              <a:defRPr sz="47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Part 1, 2, &amp; 3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miling audien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42380" y="-39490"/>
            <a:ext cx="14947180" cy="98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267293" y="-21425"/>
            <a:ext cx="12470214" cy="1594878"/>
          </a:xfrm>
          <a:prstGeom prst="roundRect">
            <a:avLst>
              <a:gd name="adj" fmla="val 26119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-133012" y="-21425"/>
            <a:ext cx="13270824" cy="1594878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Customer Success Story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tep by St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188" y="-96094"/>
            <a:ext cx="13173176" cy="1317317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Step-by-Step Process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10354829_528008750702077_8954589690100614505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18816" y="-485081"/>
            <a:ext cx="14298349" cy="1072376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5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High Value Lesson Point1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10170979_528009017368717_8734498397108445108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69318" y="-309216"/>
            <a:ext cx="13829376" cy="1037203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How To: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1545645_528008990702053_3480108204295615253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94707" y="-285453"/>
            <a:ext cx="15153681" cy="113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2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High Value Lesson Point 2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1928701_528008917368727_7165805699918985702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205" y="-399257"/>
            <a:ext cx="14467929" cy="1027551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2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High Value Lesson Point 3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580387_528008867368732_9085717990723958703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57745" y="-1534161"/>
            <a:ext cx="16072315" cy="1205423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Amazing Formula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miling audien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42380" y="-39490"/>
            <a:ext cx="14947180" cy="98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-133012" y="-21425"/>
            <a:ext cx="13270824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Customer Success Story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Change Your Minds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8821" y="-79334"/>
            <a:ext cx="15359496" cy="991226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Give Free Gift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miling audien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42380" y="-39490"/>
            <a:ext cx="14947180" cy="98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-133012" y="-21425"/>
            <a:ext cx="13270824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Customer Success Story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42445" y="60251"/>
            <a:ext cx="12319909" cy="1676361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9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Signature Talk Outline</a:t>
            </a:r>
          </a:p>
        </p:txBody>
      </p:sp>
      <p:sp>
        <p:nvSpPr>
          <p:cNvPr id="166" name="Shape 166"/>
          <p:cNvSpPr/>
          <p:nvPr/>
        </p:nvSpPr>
        <p:spPr>
          <a:xfrm>
            <a:off x="886277" y="1505810"/>
            <a:ext cx="11522388" cy="80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2400" indent="-152400" algn="l">
              <a:buClr>
                <a:srgbClr val="000000"/>
              </a:buClr>
              <a:buSzPct val="100000"/>
              <a:buAutoNum type="arabicParenR" startAt="6"/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Unique Solution or Amazing Formula </a:t>
            </a:r>
          </a:p>
          <a:p>
            <a:pPr algn="l">
              <a:buClr>
                <a:srgbClr val="000000"/>
              </a:buClr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7"/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Give Free Gift (if you are trying to collect e-mail/contact info)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7"/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High Value Exercise 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7"/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Transition to offer 1 on 1 Strategy Session (to see if they fit/qualify for your Premium offer)</a:t>
            </a:r>
          </a:p>
          <a:p>
            <a:pPr algn="l">
              <a:buClr>
                <a:srgbClr val="000000"/>
              </a:buClr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10"/>
              <a:defRPr sz="47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Heartfelt Thank You &amp; Inspirational Close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BretGevent_Bret-74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57525"/>
            <a:ext cx="14801166" cy="986864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Transition to Offer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BretGevent_Audience-13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72817" y="-107287"/>
            <a:ext cx="14950434" cy="99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Must Create Value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BretGevent_MicShots-57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36320" y="-69315"/>
            <a:ext cx="14836534" cy="989223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438009" y="7537991"/>
            <a:ext cx="12158839" cy="1711995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27088" y="7537991"/>
            <a:ext cx="13270824" cy="1711995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Motivating Customers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BretGevent_MicShots-13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3626" y="-77069"/>
            <a:ext cx="14968923" cy="998050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1 on 1 With You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creen Shot 2016-07-05 at 12.3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2932" y="1921671"/>
            <a:ext cx="10051262" cy="7461419"/>
          </a:xfrm>
          <a:prstGeom prst="rect">
            <a:avLst/>
          </a:prstGeom>
          <a:ln w="12700">
            <a:miter lim="400000"/>
          </a:ln>
          <a:effectLst>
            <a:outerShdw blurRad="152400" dist="101600" dir="5400000" rotWithShape="0">
              <a:srgbClr val="000000"/>
            </a:outerShdw>
          </a:effectLst>
        </p:spPr>
      </p:pic>
      <p:sp>
        <p:nvSpPr>
          <p:cNvPr id="344" name="Shape 344"/>
          <p:cNvSpPr/>
          <p:nvPr/>
        </p:nvSpPr>
        <p:spPr>
          <a:xfrm>
            <a:off x="1423721" y="190092"/>
            <a:ext cx="10389684" cy="1500479"/>
          </a:xfrm>
          <a:prstGeom prst="roundRect">
            <a:avLst>
              <a:gd name="adj" fmla="val 2776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996148" y="84333"/>
            <a:ext cx="11244830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Book One on One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BretGevent_Group-9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664162" y="-114232"/>
            <a:ext cx="33428885" cy="1114840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Heartfelt Thank You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342445" y="60251"/>
            <a:ext cx="12319909" cy="1676361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89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Signature Talk Outline</a:t>
            </a:r>
          </a:p>
        </p:txBody>
      </p:sp>
      <p:sp>
        <p:nvSpPr>
          <p:cNvPr id="356" name="Shape 356"/>
          <p:cNvSpPr/>
          <p:nvPr/>
        </p:nvSpPr>
        <p:spPr>
          <a:xfrm>
            <a:off x="886277" y="1277210"/>
            <a:ext cx="11522388" cy="852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Why You Should Watch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/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What You Will Learn</a:t>
            </a:r>
          </a:p>
          <a:p>
            <a:pPr algn="l">
              <a:buClr>
                <a:srgbClr val="000000"/>
              </a:buClr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Seed Your Offer 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Hero’s Journey Story</a:t>
            </a:r>
          </a:p>
          <a:p>
            <a:pPr lvl="1" algn="l"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Unique Step-by-Step process/solution/formula</a:t>
            </a:r>
          </a:p>
          <a:p>
            <a:pPr marL="152400" indent="-152400" algn="l">
              <a:buClr>
                <a:srgbClr val="000000"/>
              </a:buClr>
              <a:buSzPct val="100000"/>
              <a:buAutoNum type="arabicParenR" startAt="3"/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High Value Lesson</a:t>
            </a:r>
          </a:p>
          <a:p>
            <a:pPr lvl="1" algn="l">
              <a:buClr>
                <a:srgbClr val="000000"/>
              </a:buClr>
              <a:defRPr sz="3300">
                <a:solidFill>
                  <a:srgbClr val="616161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Part 1, 2, &amp; 3 </a:t>
            </a:r>
          </a:p>
          <a:p>
            <a:pPr marL="152399" indent="-152399" algn="l">
              <a:buClr>
                <a:srgbClr val="000000"/>
              </a:buClr>
              <a:buSzPct val="100000"/>
              <a:buAutoNum type="arabicParenR" startAt="3"/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Your Unique Solution or Amazing Formula </a:t>
            </a:r>
          </a:p>
          <a:p>
            <a:pPr algn="l"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399" indent="-152399" algn="l">
              <a:buClr>
                <a:srgbClr val="000000"/>
              </a:buClr>
              <a:buSzPct val="100000"/>
              <a:buAutoNum type="arabicParenR" startAt="7"/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Give Free Gift (if you are trying to collect e-mail/contact info)</a:t>
            </a:r>
          </a:p>
          <a:p>
            <a:pPr marL="152399" indent="-152399" algn="l">
              <a:buClr>
                <a:srgbClr val="000000"/>
              </a:buClr>
              <a:buSzPct val="100000"/>
              <a:buAutoNum type="arabicParenR" startAt="7"/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High Value Exercise </a:t>
            </a:r>
          </a:p>
          <a:p>
            <a:pPr marL="152399" indent="-152399" algn="l">
              <a:buClr>
                <a:srgbClr val="000000"/>
              </a:buClr>
              <a:buSzPct val="100000"/>
              <a:buAutoNum type="arabicParenR" startAt="7"/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Transition to offer 1 on 1 Strategy Session (to see if they fit/qualify for your Premium offer)</a:t>
            </a:r>
          </a:p>
          <a:p>
            <a:pPr algn="l">
              <a:buClr>
                <a:srgbClr val="000000"/>
              </a:buClr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Customer Success Story</a:t>
            </a:r>
          </a:p>
          <a:p>
            <a:pPr marL="152399" indent="-152399" algn="l">
              <a:buClr>
                <a:srgbClr val="000000"/>
              </a:buClr>
              <a:buSzPct val="100000"/>
              <a:buAutoNum type="arabicParenR" startAt="10"/>
              <a:defRPr sz="3300">
                <a:solidFill>
                  <a:srgbClr val="747474"/>
                </a:solidFill>
                <a:latin typeface="Nanami Rounded Light"/>
                <a:ea typeface="Nanami Rounded Light"/>
                <a:cs typeface="Nanami Rounded Light"/>
                <a:sym typeface="Nanami Rounded Light"/>
              </a:defRPr>
            </a:pPr>
            <a:r>
              <a:t> Heartfelt Thank You &amp; Inspirational Close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/>
        </p:nvSpPr>
        <p:spPr>
          <a:xfrm>
            <a:off x="342445" y="60251"/>
            <a:ext cx="12319909" cy="2164734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46100">
              <a:defRPr sz="74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pPr>
            <a:r>
              <a:t>Where To Get </a:t>
            </a:r>
          </a:p>
          <a:p>
            <a:pPr defTabSz="546100">
              <a:defRPr sz="7400" spc="0">
                <a:solidFill>
                  <a:srgbClr val="747575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pPr>
            <a:r>
              <a:t>Awesome Free Images</a:t>
            </a:r>
          </a:p>
        </p:txBody>
      </p:sp>
      <p:sp>
        <p:nvSpPr>
          <p:cNvPr id="361" name="Shape 361"/>
          <p:cNvSpPr/>
          <p:nvPr/>
        </p:nvSpPr>
        <p:spPr>
          <a:xfrm>
            <a:off x="901306" y="2527319"/>
            <a:ext cx="11522388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3"/>
              </a:rPr>
              <a:t>123RF.com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4"/>
              </a:rPr>
              <a:t>flickr.com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5"/>
              </a:rPr>
              <a:t>pexels.com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6"/>
              </a:rPr>
              <a:t>pixabay.com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7"/>
              </a:rPr>
              <a:t>stocksnap.io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hlinkClick r:id="rId8"/>
              </a:rPr>
              <a:t>unsplash.com</a:t>
            </a:r>
          </a:p>
          <a:p>
            <a:pPr defTabSz="457200">
              <a:defRPr sz="6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 </a:t>
            </a:r>
            <a:r>
              <a:rPr u="sng">
                <a:hlinkClick r:id="rId9"/>
              </a:rPr>
              <a:t>newoldstock.com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189" y="-1"/>
            <a:ext cx="11247397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Elephant walking on roa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4662" y="-47699"/>
            <a:ext cx="14794124" cy="984899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327456" y="5884251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32289" y="5635884"/>
            <a:ext cx="13270823" cy="3273802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46100">
              <a:defRPr sz="104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pPr>
            <a:r>
              <a:t>Signature Talk Title</a:t>
            </a:r>
          </a:p>
          <a:p>
            <a:pPr defTabSz="546100">
              <a:defRPr sz="7000" spc="0">
                <a:solidFill>
                  <a:srgbClr val="FFFFFF"/>
                </a:solidFill>
                <a:latin typeface="Nanami Rounded ExtraLight"/>
                <a:ea typeface="Nanami Rounded ExtraLight"/>
                <a:cs typeface="Nanami Rounded ExtraLight"/>
                <a:sym typeface="Nanami Rounded ExtraLight"/>
              </a:defRPr>
            </a:pPr>
            <a:r>
              <a:t>With Big Bold Promise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usinessman looks to the future for new job opportuniti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024" y="-2185627"/>
            <a:ext cx="13102849" cy="1202985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422980" y="6470956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-17998" y="7003492"/>
            <a:ext cx="13270824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Why You Should Watch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6-06-20 at 8.53.34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10399" y="-121593"/>
            <a:ext cx="21953018" cy="1017007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22980" y="-21425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-17998" y="511111"/>
            <a:ext cx="13270824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Benefit #1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pace e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39044" y="-201094"/>
            <a:ext cx="15221788" cy="1015578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68066" y="5644380"/>
            <a:ext cx="12158840" cy="2777068"/>
          </a:xfrm>
          <a:prstGeom prst="roundRect">
            <a:avLst>
              <a:gd name="adj" fmla="val 15000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27088" y="6176916"/>
            <a:ext cx="13270824" cy="1711995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Benefit #2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retGevent_MicShots-86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29678" y="-63796"/>
            <a:ext cx="14819978" cy="988119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422980" y="-21425"/>
            <a:ext cx="12158840" cy="1711996"/>
          </a:xfrm>
          <a:prstGeom prst="roundRect">
            <a:avLst>
              <a:gd name="adj" fmla="val 24332"/>
            </a:avLst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46100">
              <a:defRPr sz="3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2060" y="-21425"/>
            <a:ext cx="13270823" cy="1711996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46100">
              <a:defRPr sz="9000" spc="0">
                <a:solidFill>
                  <a:srgbClr val="FFFFFF"/>
                </a:solidFill>
                <a:latin typeface="Nanami Rounded"/>
                <a:ea typeface="Nanami Rounded"/>
                <a:cs typeface="Nanami Rounded"/>
                <a:sym typeface="Nanami Rounded"/>
              </a:defRPr>
            </a:lvl1pPr>
          </a:lstStyle>
          <a:p>
            <a:r>
              <a:t>Seed Offer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Choice xmlns:p14="http://schemas.microsoft.com/office/powerpoint/2010/main" xmlns="" Requires="p14">
      <p:transition spd="slow" advClick="1" p14:dur="2000">
        <p:wipe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Microsoft Macintosh PowerPoint</Application>
  <PresentationFormat>Custom</PresentationFormat>
  <Paragraphs>242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Gill Sans Light</vt:lpstr>
      <vt:lpstr>Helvetica</vt:lpstr>
      <vt:lpstr>Helvetica Light</vt:lpstr>
      <vt:lpstr>Helvetica Neue</vt:lpstr>
      <vt:lpstr>Lucida Grande</vt:lpstr>
      <vt:lpstr>Myriad Pro</vt:lpstr>
      <vt:lpstr>Nanami Rounded</vt:lpstr>
      <vt:lpstr>Nanami Rounded ExtraLight</vt:lpstr>
      <vt:lpstr>Nanami Rounded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2017-01-10T17:13:06Z</dcterms:modified>
</cp:coreProperties>
</file>